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3" d="100"/>
          <a:sy n="23" d="100"/>
        </p:scale>
        <p:origin x="16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9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6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dh@mail.dlut.edu.cn" TargetMode="External"/><Relationship Id="rId2" Type="http://schemas.openxmlformats.org/officeDocument/2006/relationships/hyperlink" Target="mailto:wangxy@dlut.edu.c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A836C55-66A2-4F3E-AFE2-A524D271B3BA}"/>
              </a:ext>
            </a:extLst>
          </p:cNvPr>
          <p:cNvGrpSpPr/>
          <p:nvPr/>
        </p:nvGrpSpPr>
        <p:grpSpPr>
          <a:xfrm>
            <a:off x="15179040" y="4440894"/>
            <a:ext cx="13533120" cy="17421579"/>
            <a:chOff x="15316200" y="4186987"/>
            <a:chExt cx="13258801" cy="1802395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8972A9-A0B9-4A2C-89F2-3C6BCB4AFE06}"/>
                </a:ext>
              </a:extLst>
            </p:cNvPr>
            <p:cNvSpPr/>
            <p:nvPr/>
          </p:nvSpPr>
          <p:spPr>
            <a:xfrm>
              <a:off x="15316200" y="4186990"/>
              <a:ext cx="13258800" cy="18023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D12AFD-3C0A-4C20-9311-A26D086BE547}"/>
                </a:ext>
              </a:extLst>
            </p:cNvPr>
            <p:cNvSpPr/>
            <p:nvPr/>
          </p:nvSpPr>
          <p:spPr>
            <a:xfrm>
              <a:off x="15316201" y="4186987"/>
              <a:ext cx="13258800" cy="189203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Three Phases of Behavior Visualized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31B50-DEA0-4066-BEAE-9D839A72FE93}"/>
              </a:ext>
            </a:extLst>
          </p:cNvPr>
          <p:cNvSpPr/>
          <p:nvPr/>
        </p:nvSpPr>
        <p:spPr>
          <a:xfrm>
            <a:off x="960120" y="897430"/>
            <a:ext cx="41970960" cy="301752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Langton’s Ant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Hope Lee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1812B-4598-4D3E-A368-60B2355A7127}"/>
              </a:ext>
            </a:extLst>
          </p:cNvPr>
          <p:cNvSpPr/>
          <p:nvPr/>
        </p:nvSpPr>
        <p:spPr>
          <a:xfrm>
            <a:off x="29386504" y="28891789"/>
            <a:ext cx="13590296" cy="322298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References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3EB52-8900-4F2A-8896-81F091A80911}"/>
              </a:ext>
            </a:extLst>
          </p:cNvPr>
          <p:cNvGrpSpPr/>
          <p:nvPr/>
        </p:nvGrpSpPr>
        <p:grpSpPr>
          <a:xfrm>
            <a:off x="960120" y="4490267"/>
            <a:ext cx="13533120" cy="20262592"/>
            <a:chOff x="1371600" y="4186988"/>
            <a:chExt cx="13258800" cy="102509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D595B-F85B-4E40-84A9-3BFEC7C4A6EB}"/>
                </a:ext>
              </a:extLst>
            </p:cNvPr>
            <p:cNvSpPr/>
            <p:nvPr/>
          </p:nvSpPr>
          <p:spPr>
            <a:xfrm>
              <a:off x="1371600" y="4186989"/>
              <a:ext cx="13258800" cy="10250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4A030-3103-4E2C-B7DD-3277814714C0}"/>
                </a:ext>
              </a:extLst>
            </p:cNvPr>
            <p:cNvSpPr/>
            <p:nvPr/>
          </p:nvSpPr>
          <p:spPr>
            <a:xfrm>
              <a:off x="1371600" y="4186988"/>
              <a:ext cx="13258800" cy="92519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7CB2A0-A35A-40F0-A207-13062962CF79}"/>
              </a:ext>
            </a:extLst>
          </p:cNvPr>
          <p:cNvSpPr txBox="1"/>
          <p:nvPr/>
        </p:nvSpPr>
        <p:spPr>
          <a:xfrm>
            <a:off x="1323473" y="6824393"/>
            <a:ext cx="12753473" cy="1763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Langton’s Ant is a variety of cellular automata, similar to  Conway’s game of Life. The set-up and rules for Langton’s Ant’s basic algorithm is very straightforward. The simulation consists of a grid whose cells can be either black or white, with basic simulations starting with a fully white grid. An ant is then positioned at some initial starting location and its subsequent motion governed by two rules: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at a white cell, turn 90 degrees right, flip the cell color, then move forward one cell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at a black cell, turn 90 degrees left, flip the cell color, then move forward one cell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Demonstration of behavior of ant at a white cell: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Demonstration of behavior of ant at a black cell: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955FDE-C99C-4200-964C-FEB1282450E1}"/>
              </a:ext>
            </a:extLst>
          </p:cNvPr>
          <p:cNvGrpSpPr/>
          <p:nvPr/>
        </p:nvGrpSpPr>
        <p:grpSpPr>
          <a:xfrm>
            <a:off x="960120" y="24965317"/>
            <a:ext cx="13533120" cy="7149457"/>
            <a:chOff x="1371600" y="15170725"/>
            <a:chExt cx="13441680" cy="166407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652DCE-21BC-42EE-91C1-07376AF6BC25}"/>
                </a:ext>
              </a:extLst>
            </p:cNvPr>
            <p:cNvSpPr/>
            <p:nvPr/>
          </p:nvSpPr>
          <p:spPr>
            <a:xfrm>
              <a:off x="1371600" y="15170727"/>
              <a:ext cx="13441680" cy="166407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26C29-88BF-4A49-A31E-0F849C12FA9F}"/>
                </a:ext>
              </a:extLst>
            </p:cNvPr>
            <p:cNvSpPr/>
            <p:nvPr/>
          </p:nvSpPr>
          <p:spPr>
            <a:xfrm>
              <a:off x="1371600" y="15170725"/>
              <a:ext cx="13441680" cy="437831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Phases of Behavior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85AA336-68BF-4636-92DB-BDC07DCC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98215" y="7158768"/>
            <a:ext cx="5848350" cy="43910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EA032B5-49F2-4C7C-ADA6-16050109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55629" y="11833751"/>
            <a:ext cx="5848350" cy="43910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F07479F-2BB6-484E-9B54-DC984B752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45599" y="16693625"/>
            <a:ext cx="5848350" cy="4391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81E3B2-8C13-4FDE-B2C8-682899335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958" y="7179909"/>
            <a:ext cx="5852172" cy="4389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EE629F-9374-45CD-81F5-B25CB8D27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407" y="11817720"/>
            <a:ext cx="5852172" cy="4389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207CC4-758E-4DFE-B991-3521F63CE1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843" y="16732797"/>
            <a:ext cx="5852172" cy="43891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EAD094-0DB9-4E8E-A078-2F07A98FF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416" y="11608841"/>
            <a:ext cx="5852172" cy="43891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C5FE61-192A-4A37-9297-17B48EADAE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407" y="7115272"/>
            <a:ext cx="5852172" cy="43891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676E2-12BB-4042-89FD-9488183EE5FD}"/>
              </a:ext>
            </a:extLst>
          </p:cNvPr>
          <p:cNvGrpSpPr/>
          <p:nvPr/>
        </p:nvGrpSpPr>
        <p:grpSpPr>
          <a:xfrm>
            <a:off x="15179039" y="22146432"/>
            <a:ext cx="13533120" cy="10037042"/>
            <a:chOff x="29468272" y="4124341"/>
            <a:chExt cx="13441680" cy="105829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B34353-3FE6-4088-BD8F-AA1AA0079797}"/>
                </a:ext>
              </a:extLst>
            </p:cNvPr>
            <p:cNvSpPr/>
            <p:nvPr/>
          </p:nvSpPr>
          <p:spPr>
            <a:xfrm>
              <a:off x="29468272" y="5854888"/>
              <a:ext cx="13441680" cy="88524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A5CA8B-78A6-4CDB-8D78-EDDF180EE868}"/>
                </a:ext>
              </a:extLst>
            </p:cNvPr>
            <p:cNvSpPr/>
            <p:nvPr/>
          </p:nvSpPr>
          <p:spPr>
            <a:xfrm>
              <a:off x="29468272" y="4124341"/>
              <a:ext cx="13441680" cy="1928267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Randomness and Order in Initial Lattice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CF029C0-705A-4B73-880A-36C47597B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549" y="24459990"/>
            <a:ext cx="5852172" cy="43891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1B87A3-7965-42B8-847A-693DDF4F01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481" y="24501176"/>
            <a:ext cx="5852172" cy="43891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D57CC4-191B-40E8-82C6-4EBEEE150749}"/>
              </a:ext>
            </a:extLst>
          </p:cNvPr>
          <p:cNvSpPr txBox="1"/>
          <p:nvPr/>
        </p:nvSpPr>
        <p:spPr>
          <a:xfrm>
            <a:off x="1349943" y="27149744"/>
            <a:ext cx="127534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As a Langton’s Ant system is allowed to evolve, three phases of behavior emerge: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Simplicity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Chaotic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Emergent Order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By the Cohen-Kong theorem, the final behavior of the ant will always be unbounded.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A85504-C779-4C90-9C9A-51CB39460A9D}"/>
              </a:ext>
            </a:extLst>
          </p:cNvPr>
          <p:cNvGrpSpPr/>
          <p:nvPr/>
        </p:nvGrpSpPr>
        <p:grpSpPr>
          <a:xfrm>
            <a:off x="2045998" y="15566094"/>
            <a:ext cx="11308422" cy="4114800"/>
            <a:chOff x="2062313" y="16192931"/>
            <a:chExt cx="11308422" cy="41148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C916DA-2CEC-4471-969D-90C9B6E80E34}"/>
                </a:ext>
              </a:extLst>
            </p:cNvPr>
            <p:cNvGrpSpPr/>
            <p:nvPr/>
          </p:nvGrpSpPr>
          <p:grpSpPr>
            <a:xfrm>
              <a:off x="2062313" y="16192931"/>
              <a:ext cx="11308422" cy="4114800"/>
              <a:chOff x="1773375" y="16118584"/>
              <a:chExt cx="11308422" cy="4114800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05F36C74-0F0A-4FB4-830D-60135BFCC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8181" t="5687" r="8604"/>
              <a:stretch/>
            </p:blipFill>
            <p:spPr>
              <a:xfrm>
                <a:off x="1773375" y="16118584"/>
                <a:ext cx="4835556" cy="41148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CF10525-0709-4FAA-84FB-78FEAAC0C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8393" t="5158" r="8393"/>
              <a:stretch/>
            </p:blipFill>
            <p:spPr>
              <a:xfrm>
                <a:off x="8273241" y="16118584"/>
                <a:ext cx="4808556" cy="4114800"/>
              </a:xfrm>
              <a:prstGeom prst="rect">
                <a:avLst/>
              </a:prstGeom>
            </p:spPr>
          </p:pic>
        </p:grp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FF8D590C-5974-400F-A221-CF9C0674ADCC}"/>
                </a:ext>
              </a:extLst>
            </p:cNvPr>
            <p:cNvSpPr/>
            <p:nvPr/>
          </p:nvSpPr>
          <p:spPr>
            <a:xfrm>
              <a:off x="7099262" y="17999865"/>
              <a:ext cx="1261524" cy="50093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B74BF1-3B05-4872-A7C2-B97CA2FFC840}"/>
              </a:ext>
            </a:extLst>
          </p:cNvPr>
          <p:cNvGrpSpPr/>
          <p:nvPr/>
        </p:nvGrpSpPr>
        <p:grpSpPr>
          <a:xfrm>
            <a:off x="2068904" y="20431238"/>
            <a:ext cx="11315549" cy="4121710"/>
            <a:chOff x="2033027" y="20477255"/>
            <a:chExt cx="11315549" cy="412171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D158862-FCA9-4F99-B89C-9BC6F7D7C38F}"/>
                </a:ext>
              </a:extLst>
            </p:cNvPr>
            <p:cNvGrpSpPr/>
            <p:nvPr/>
          </p:nvGrpSpPr>
          <p:grpSpPr>
            <a:xfrm>
              <a:off x="2033027" y="20477255"/>
              <a:ext cx="11315549" cy="4121710"/>
              <a:chOff x="1770559" y="20410192"/>
              <a:chExt cx="11315549" cy="412171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99A6885-9F09-402B-A85A-182A52BD03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8393" t="5158" r="8393"/>
              <a:stretch/>
            </p:blipFill>
            <p:spPr>
              <a:xfrm>
                <a:off x="1770559" y="20410192"/>
                <a:ext cx="4808558" cy="411480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8B832C62-B48E-4C82-B14D-2E4458929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8393" t="5158" r="8393"/>
              <a:stretch/>
            </p:blipFill>
            <p:spPr>
              <a:xfrm>
                <a:off x="8277550" y="20417102"/>
                <a:ext cx="4808558" cy="4114800"/>
              </a:xfrm>
              <a:prstGeom prst="rect">
                <a:avLst/>
              </a:prstGeom>
            </p:spPr>
          </p:pic>
        </p:grp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F5B8C9D1-F48E-4D36-A172-AA8B4C627FEA}"/>
                </a:ext>
              </a:extLst>
            </p:cNvPr>
            <p:cNvSpPr/>
            <p:nvPr/>
          </p:nvSpPr>
          <p:spPr>
            <a:xfrm>
              <a:off x="7033570" y="22284189"/>
              <a:ext cx="1261524" cy="50093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7BD8D7-0862-4D95-B924-9B86424D9ED5}"/>
              </a:ext>
            </a:extLst>
          </p:cNvPr>
          <p:cNvGrpSpPr/>
          <p:nvPr/>
        </p:nvGrpSpPr>
        <p:grpSpPr>
          <a:xfrm>
            <a:off x="29386504" y="23894716"/>
            <a:ext cx="13542170" cy="4698042"/>
            <a:chOff x="29386504" y="20525875"/>
            <a:chExt cx="13542170" cy="806688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B796CF-76FA-4C14-8EDC-9F3A8343C31A}"/>
                </a:ext>
              </a:extLst>
            </p:cNvPr>
            <p:cNvSpPr/>
            <p:nvPr/>
          </p:nvSpPr>
          <p:spPr>
            <a:xfrm>
              <a:off x="29386504" y="20560034"/>
              <a:ext cx="13533120" cy="80327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32FB160-C83E-4AF8-B30F-F0F86627F4DF}"/>
                </a:ext>
              </a:extLst>
            </p:cNvPr>
            <p:cNvSpPr/>
            <p:nvPr/>
          </p:nvSpPr>
          <p:spPr>
            <a:xfrm>
              <a:off x="29395554" y="20525875"/>
              <a:ext cx="13533120" cy="314018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Applications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EA7DC6-A42A-4AE9-9691-6568B819AA4F}"/>
              </a:ext>
            </a:extLst>
          </p:cNvPr>
          <p:cNvGrpSpPr/>
          <p:nvPr/>
        </p:nvGrpSpPr>
        <p:grpSpPr>
          <a:xfrm>
            <a:off x="29394929" y="4490267"/>
            <a:ext cx="13542170" cy="19105418"/>
            <a:chOff x="29386504" y="20525875"/>
            <a:chExt cx="13542170" cy="806688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990C9FF-1DCC-4019-AC1C-3AA57F5114CF}"/>
                </a:ext>
              </a:extLst>
            </p:cNvPr>
            <p:cNvSpPr/>
            <p:nvPr/>
          </p:nvSpPr>
          <p:spPr>
            <a:xfrm>
              <a:off x="29386504" y="20560034"/>
              <a:ext cx="13533120" cy="80327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7ABF2D-5452-4843-AB3B-9BBE370349E4}"/>
                </a:ext>
              </a:extLst>
            </p:cNvPr>
            <p:cNvSpPr/>
            <p:nvPr/>
          </p:nvSpPr>
          <p:spPr>
            <a:xfrm>
              <a:off x="29395554" y="20525875"/>
              <a:ext cx="13533120" cy="77217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atin typeface="Arial" panose="020B0604020202020204" pitchFamily="34" charset="0"/>
                  <a:cs typeface="Arial" panose="020B0604020202020204" pitchFamily="34" charset="0"/>
                </a:rPr>
                <a:t>Turmites</a:t>
              </a:r>
              <a:endParaRPr lang="en-US" sz="5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4E212A5-1C06-45CE-A9B3-76C64A907FBA}"/>
              </a:ext>
            </a:extLst>
          </p:cNvPr>
          <p:cNvSpPr txBox="1"/>
          <p:nvPr/>
        </p:nvSpPr>
        <p:spPr>
          <a:xfrm>
            <a:off x="29776327" y="26188641"/>
            <a:ext cx="127534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Studies of artificial life and biochemistry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Image encryption and scrambling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Simulations of Lorentz lattice gas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2C2483-B5AE-4E3A-9B8C-64E7AAB260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086748" y="10498536"/>
            <a:ext cx="5848350" cy="43910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E78B3F-CDDB-4E78-87C6-E50C016688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478691" y="6815046"/>
            <a:ext cx="5848350" cy="43910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F4D0279-398E-4064-AD13-E00FC114B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478691" y="11355587"/>
            <a:ext cx="5848350" cy="439102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F38F4F0-389D-4764-AE59-ED34719813D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539476" y="28527375"/>
            <a:ext cx="5848350" cy="43910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1BA10F6-789D-4705-BE24-5511345657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840549" y="28894336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3BA1E6BC-2BBF-4DE8-8FE5-116B001D6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97" y="3355163"/>
            <a:ext cx="31406033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 novel image encryption scheme using chaos and Langton’s Ant cellular automaton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Xingyuan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Wang</a:t>
            </a: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48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    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Dahai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Xu</a:t>
            </a: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48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    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Email author">
            <a:hlinkClick r:id="rId2" tooltip="wangxy@dlut.edu.cn"/>
            <a:extLst>
              <a:ext uri="{FF2B5EF4-FFF2-40B4-BE49-F238E27FC236}">
                <a16:creationId xmlns:a16="http://schemas.microsoft.com/office/drawing/2014/main" id="{708EF867-02B0-4395-A082-ED62AC0F5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6125" y="959672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Email author">
            <a:hlinkClick r:id="rId3" tooltip="xdh@mail.dlut.edu.cn"/>
            <a:extLst>
              <a:ext uri="{FF2B5EF4-FFF2-40B4-BE49-F238E27FC236}">
                <a16:creationId xmlns:a16="http://schemas.microsoft.com/office/drawing/2014/main" id="{BDB5DD7B-8EE4-4EAC-8761-4864568CC1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8462" y="981103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95702-B838-4F0C-8C75-52FAAD1C51B8}"/>
              </a:ext>
            </a:extLst>
          </p:cNvPr>
          <p:cNvSpPr txBox="1"/>
          <p:nvPr/>
        </p:nvSpPr>
        <p:spPr>
          <a:xfrm>
            <a:off x="1007197" y="1331271"/>
            <a:ext cx="8136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Notes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259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223</Words>
  <Application>Microsoft Office PowerPoint</Application>
  <PresentationFormat>Custom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Georgia</vt:lpstr>
      <vt:lpstr>Source Sans Pro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Hope Lee</dc:creator>
  <cp:lastModifiedBy>Hope Lee</cp:lastModifiedBy>
  <cp:revision>43</cp:revision>
  <dcterms:created xsi:type="dcterms:W3CDTF">2019-11-15T05:20:51Z</dcterms:created>
  <dcterms:modified xsi:type="dcterms:W3CDTF">2019-11-20T06:31:29Z</dcterms:modified>
</cp:coreProperties>
</file>